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70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8AD20-E66D-4746-9AE9-BA68939F3EEF}" type="datetimeFigureOut">
              <a:rPr lang="en-AU" smtClean="0"/>
              <a:t>31/03/2025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72E1F-5A1C-431B-A556-8CA0C93709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370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72E1F-5A1C-431B-A556-8CA0C937095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53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574F-A55D-4D39-AEAF-5723D723F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0A4C1-1444-44DF-3D51-474A1E447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62A1D-769C-8E87-6A1B-505ED249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9E32-F299-4B73-BEE2-05257974582D}" type="datetimeFigureOut">
              <a:rPr lang="en-AU" smtClean="0"/>
              <a:t>31/03/2025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FE0B4-E15A-C601-0C0A-F15B2174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CB10B-30D2-7870-AC37-572AE031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DF7C-0963-4590-8F85-9461B4326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419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1D76-CA46-AEEB-15F8-E5668F01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96904-DA3E-A5AA-BAD2-9157EDDEC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49918-45AA-27AB-8C88-841552E0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9E32-F299-4B73-BEE2-05257974582D}" type="datetimeFigureOut">
              <a:rPr lang="en-AU" smtClean="0"/>
              <a:t>31/03/2025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ABB57-A75B-B421-0F0D-113FDA37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0464B-ABD9-F15C-86EE-C8831AC2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DF7C-0963-4590-8F85-9461B4326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71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D7431-F437-8AB8-0CF2-F299FE9D3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E99C-1E5D-2D3B-FA0D-AE9F0614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AD6F-B0B5-885C-740B-507DA06A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9E32-F299-4B73-BEE2-05257974582D}" type="datetimeFigureOut">
              <a:rPr lang="en-AU" smtClean="0"/>
              <a:t>31/03/2025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903CC-54A9-383E-ACA5-AC8A1466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CD427-C38B-8052-6858-A0915A9E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DF7C-0963-4590-8F85-9461B4326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14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8A8A-1809-4E5E-51CE-6C1618D0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BDFAF-4195-FE83-40FB-DDC85B46F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F856C-B8CB-990C-D429-503272D8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9E32-F299-4B73-BEE2-05257974582D}" type="datetimeFigureOut">
              <a:rPr lang="en-AU" smtClean="0"/>
              <a:t>31/03/2025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B40F6-448F-C4FE-D91F-2A8B925A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0E110-585D-9736-7351-6B54BFA9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DF7C-0963-4590-8F85-9461B4326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55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A8CD-D41E-64E4-844A-3F2A00FF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7C2D6-3209-F5DD-55D9-C07B3A9AD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8CBCB-653C-60C3-91EC-4399149D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9E32-F299-4B73-BEE2-05257974582D}" type="datetimeFigureOut">
              <a:rPr lang="en-AU" smtClean="0"/>
              <a:t>31/03/2025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3965D-4C6C-FEB4-310E-09506205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DB2B-9B4D-60CD-E502-11CD1837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DF7C-0963-4590-8F85-9461B4326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15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B41F-6A3A-2D26-E907-03C89515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DC64B-1B1A-490E-AEC9-34AA634DD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21B6A-EBA0-D8D3-E3DB-BC895E507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9B13B-EEF9-C53F-1B48-B0FED14A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9E32-F299-4B73-BEE2-05257974582D}" type="datetimeFigureOut">
              <a:rPr lang="en-AU" smtClean="0"/>
              <a:t>31/03/2025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D743A-2453-27D1-E961-6C0269B6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16FA1-99E4-0B46-5255-56E913D8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DF7C-0963-4590-8F85-9461B4326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75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7FC2-063B-DF35-8EE3-A43E8FA6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19F72-7B31-6BF5-74B4-B4A2AFF7E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05F9D-0E1D-8508-5DF0-DB66C95AA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38F0B-3C5C-B23C-EDA1-30C4A2B2D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DCD9C-9D8A-1EDF-4CA1-1966F8A88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8ADEB-B508-D470-1B3E-66598CC4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9E32-F299-4B73-BEE2-05257974582D}" type="datetimeFigureOut">
              <a:rPr lang="en-AU" smtClean="0"/>
              <a:t>31/03/2025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D5883F-5015-9D0A-5E7B-CE8EDF27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76B2C-AFB4-E74C-F9D6-8FF566C9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DF7C-0963-4590-8F85-9461B4326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57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DEB4-851F-A27B-99A9-56464149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B3461-60D4-B7CC-7B0A-B9CAA301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9E32-F299-4B73-BEE2-05257974582D}" type="datetimeFigureOut">
              <a:rPr lang="en-AU" smtClean="0"/>
              <a:t>31/03/2025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BC35-1C1F-F8DB-CAAB-F6CE9A21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4C6FB-6A92-1714-41F5-2C05FE06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DF7C-0963-4590-8F85-9461B4326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173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A63A36-A7D0-F49F-60C7-244451C2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9E32-F299-4B73-BEE2-05257974582D}" type="datetimeFigureOut">
              <a:rPr lang="en-AU" smtClean="0"/>
              <a:t>31/03/2025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D9835-F140-4699-7EC5-E66E254A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FCA2B-BAE4-8E76-F8F7-5206B995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DF7C-0963-4590-8F85-9461B4326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872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B5523-046F-877D-4DA0-DBE17CAD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D5028-B328-10D4-78FF-92B4E7C0E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E9DEF-7BFB-966B-FF1F-CEF60999F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DA163-2BF4-5BF7-D8B5-3F1D488A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9E32-F299-4B73-BEE2-05257974582D}" type="datetimeFigureOut">
              <a:rPr lang="en-AU" smtClean="0"/>
              <a:t>31/03/2025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90566-FF18-D0F2-E01F-62C31A91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6B3D8-3CAE-8811-1990-28FE4FF3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DF7C-0963-4590-8F85-9461B4326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2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D7E8-A006-9CA7-32CA-F5659CDC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B0888-FB5F-F088-6B18-18CF1F0CE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71CC-A843-52DB-0DC6-459FA1BDA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1E748-799E-49A3-D38F-661BA23A1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9E32-F299-4B73-BEE2-05257974582D}" type="datetimeFigureOut">
              <a:rPr lang="en-AU" smtClean="0"/>
              <a:t>31/03/2025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4EFE4-9189-9D47-A4ED-217A8ABA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2EE3E-B459-18ED-A6CE-CDB2AC6B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DF7C-0963-4590-8F85-9461B4326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33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09E78-6421-B2A4-6CBE-551E959F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454D0-0993-715C-C2C5-FED6F5AD0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4E114-EA68-3F6F-828D-33CC68D3B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9E32-F299-4B73-BEE2-05257974582D}" type="datetimeFigureOut">
              <a:rPr lang="en-AU" smtClean="0"/>
              <a:t>31/03/2025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D4700-B3F9-992A-E759-8A8CC6773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4B1D4-CBC6-BFD5-6929-5691ECB1E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6DF7C-0963-4590-8F85-9461B4326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48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E3-B0E9-3620-0126-57037B896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AU" b="1" dirty="0"/>
              <a:t>Welcome to SportsGauge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812FEB-33E9-FFEB-1184-2B2A4D5B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31511" r="10771" b="29903"/>
          <a:stretch/>
        </p:blipFill>
        <p:spPr>
          <a:xfrm>
            <a:off x="4409916" y="3562350"/>
            <a:ext cx="3372168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42FC16-1967-C7B5-5F55-2A661E644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3" t="33208" r="12408" b="1"/>
          <a:stretch/>
        </p:blipFill>
        <p:spPr>
          <a:xfrm>
            <a:off x="-1" y="0"/>
            <a:ext cx="12296637" cy="6946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730FB3-AB8E-7015-B5BA-6307AC2510E8}"/>
              </a:ext>
            </a:extLst>
          </p:cNvPr>
          <p:cNvSpPr/>
          <p:nvPr/>
        </p:nvSpPr>
        <p:spPr>
          <a:xfrm>
            <a:off x="0" y="3305563"/>
            <a:ext cx="12296636" cy="32476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r>
              <a:rPr lang="en-AU" sz="3200" b="1" dirty="0">
                <a:latin typeface="Abadi Extra Light" panose="020B0204020104020204" pitchFamily="34" charset="0"/>
              </a:rPr>
              <a:t>Introduction to SportsGauge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BC22F-2811-A2D3-B166-B759F52C1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30140" r="9919" b="28009"/>
          <a:stretch/>
        </p:blipFill>
        <p:spPr>
          <a:xfrm>
            <a:off x="1524000" y="3677005"/>
            <a:ext cx="2925066" cy="1561745"/>
          </a:xfrm>
          <a:prstGeom prst="rect">
            <a:avLst/>
          </a:prstGeom>
        </p:spPr>
      </p:pic>
      <p:pic>
        <p:nvPicPr>
          <p:cNvPr id="1028" name="Picture 4" descr="AFL Victoria - Wikipedia">
            <a:extLst>
              <a:ext uri="{FF2B5EF4-FFF2-40B4-BE49-F238E27FC236}">
                <a16:creationId xmlns:a16="http://schemas.microsoft.com/office/drawing/2014/main" id="{64A8DB9B-01D9-45F9-B340-A5A5B315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276" y="3744426"/>
            <a:ext cx="1559084" cy="12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8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468AAF-1389-8AD2-EEDA-8B8C180B5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651" y="3304679"/>
            <a:ext cx="7306695" cy="355332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36C6D-C102-1B69-E76F-58CC099A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256" y="189569"/>
            <a:ext cx="7049484" cy="3115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38F117-42D8-A4E7-FD4A-4C10E13C8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30140" r="9919" b="28009"/>
          <a:stretch/>
        </p:blipFill>
        <p:spPr>
          <a:xfrm>
            <a:off x="9874250" y="5777904"/>
            <a:ext cx="1562100" cy="8340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040F66-9CBF-EDCD-2C68-F84265ACEE62}"/>
              </a:ext>
            </a:extLst>
          </p:cNvPr>
          <p:cNvSpPr/>
          <p:nvPr/>
        </p:nvSpPr>
        <p:spPr>
          <a:xfrm>
            <a:off x="2755900" y="5625900"/>
            <a:ext cx="6578600" cy="43199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4EE325-E299-FCAC-C74B-A54400A1A5C6}"/>
              </a:ext>
            </a:extLst>
          </p:cNvPr>
          <p:cNvCxnSpPr>
            <a:cxnSpLocks/>
          </p:cNvCxnSpPr>
          <p:nvPr/>
        </p:nvCxnSpPr>
        <p:spPr>
          <a:xfrm>
            <a:off x="1806604" y="5422167"/>
            <a:ext cx="886844" cy="355737"/>
          </a:xfrm>
          <a:prstGeom prst="straightConnector1">
            <a:avLst/>
          </a:prstGeom>
          <a:ln w="28575">
            <a:solidFill>
              <a:srgbClr val="00B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116EF6-763B-D6EF-69DC-747352FDEFE6}"/>
              </a:ext>
            </a:extLst>
          </p:cNvPr>
          <p:cNvSpPr txBox="1"/>
          <p:nvPr/>
        </p:nvSpPr>
        <p:spPr>
          <a:xfrm>
            <a:off x="152238" y="4491575"/>
            <a:ext cx="2290413" cy="923330"/>
          </a:xfrm>
          <a:prstGeom prst="rect">
            <a:avLst/>
          </a:prstGeom>
          <a:noFill/>
          <a:ln>
            <a:solidFill>
              <a:srgbClr val="00BF6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Some observers may</a:t>
            </a:r>
          </a:p>
          <a:p>
            <a:r>
              <a:rPr lang="en-AU" dirty="0"/>
              <a:t>refer to examples on match footage</a:t>
            </a:r>
          </a:p>
        </p:txBody>
      </p:sp>
    </p:spTree>
    <p:extLst>
      <p:ext uri="{BB962C8B-B14F-4D97-AF65-F5344CB8AC3E}">
        <p14:creationId xmlns:p14="http://schemas.microsoft.com/office/powerpoint/2010/main" val="32779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CD0B90-9E46-65D0-4195-98ADEC88A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21" y="637785"/>
            <a:ext cx="7220958" cy="5582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0FE1F-AC2E-4C49-57EE-63153125F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30140" r="9919" b="28009"/>
          <a:stretch/>
        </p:blipFill>
        <p:spPr>
          <a:xfrm>
            <a:off x="9874250" y="5777904"/>
            <a:ext cx="1562100" cy="8340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3A4DB0-84ED-DC93-553C-59DA26EECB5B}"/>
              </a:ext>
            </a:extLst>
          </p:cNvPr>
          <p:cNvSpPr/>
          <p:nvPr/>
        </p:nvSpPr>
        <p:spPr>
          <a:xfrm>
            <a:off x="2641600" y="3093841"/>
            <a:ext cx="6908800" cy="150355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B15D83-473A-6450-4A9F-AA18569C306A}"/>
              </a:ext>
            </a:extLst>
          </p:cNvPr>
          <p:cNvCxnSpPr>
            <a:cxnSpLocks/>
          </p:cNvCxnSpPr>
          <p:nvPr/>
        </p:nvCxnSpPr>
        <p:spPr>
          <a:xfrm>
            <a:off x="1676717" y="3667751"/>
            <a:ext cx="886844" cy="355737"/>
          </a:xfrm>
          <a:prstGeom prst="straightConnector1">
            <a:avLst/>
          </a:prstGeom>
          <a:ln w="28575">
            <a:solidFill>
              <a:srgbClr val="00B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58E6B4-008E-C381-76DA-7606D85D0763}"/>
              </a:ext>
            </a:extLst>
          </p:cNvPr>
          <p:cNvSpPr txBox="1"/>
          <p:nvPr/>
        </p:nvSpPr>
        <p:spPr>
          <a:xfrm>
            <a:off x="156088" y="2728584"/>
            <a:ext cx="2290413" cy="923330"/>
          </a:xfrm>
          <a:prstGeom prst="rect">
            <a:avLst/>
          </a:prstGeom>
          <a:noFill/>
          <a:ln>
            <a:solidFill>
              <a:srgbClr val="00BF6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You’ll receive an overall rating based on all umpiring areas</a:t>
            </a:r>
          </a:p>
        </p:txBody>
      </p:sp>
    </p:spTree>
    <p:extLst>
      <p:ext uri="{BB962C8B-B14F-4D97-AF65-F5344CB8AC3E}">
        <p14:creationId xmlns:p14="http://schemas.microsoft.com/office/powerpoint/2010/main" val="30680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4838-3BC2-A847-23F1-05AC780F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PDF Attachment – Example (Positioning)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4A8F7B-A2E3-58E6-1DD1-6448A4B3A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041" y="1825625"/>
            <a:ext cx="7091917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697318-6C9E-EF50-CB77-29710BC11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30140" r="9919" b="28009"/>
          <a:stretch/>
        </p:blipFill>
        <p:spPr>
          <a:xfrm>
            <a:off x="9874250" y="5777904"/>
            <a:ext cx="1562100" cy="8340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165D43-E13A-7848-ED58-EB2CF8B06AEF}"/>
              </a:ext>
            </a:extLst>
          </p:cNvPr>
          <p:cNvSpPr/>
          <p:nvPr/>
        </p:nvSpPr>
        <p:spPr>
          <a:xfrm>
            <a:off x="2550041" y="1708645"/>
            <a:ext cx="4841359" cy="44862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CBCC29-2DB7-E40D-C00E-1D7D0D6FDD6E}"/>
              </a:ext>
            </a:extLst>
          </p:cNvPr>
          <p:cNvCxnSpPr>
            <a:cxnSpLocks/>
          </p:cNvCxnSpPr>
          <p:nvPr/>
        </p:nvCxnSpPr>
        <p:spPr>
          <a:xfrm>
            <a:off x="1676717" y="3667751"/>
            <a:ext cx="886844" cy="355737"/>
          </a:xfrm>
          <a:prstGeom prst="straightConnector1">
            <a:avLst/>
          </a:prstGeom>
          <a:ln w="28575">
            <a:solidFill>
              <a:srgbClr val="00B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5696D2-0EA0-10A2-5F4F-A83C4796BCA5}"/>
              </a:ext>
            </a:extLst>
          </p:cNvPr>
          <p:cNvSpPr txBox="1"/>
          <p:nvPr/>
        </p:nvSpPr>
        <p:spPr>
          <a:xfrm>
            <a:off x="143391" y="1616553"/>
            <a:ext cx="2290413" cy="2031325"/>
          </a:xfrm>
          <a:prstGeom prst="rect">
            <a:avLst/>
          </a:prstGeom>
          <a:noFill/>
          <a:ln>
            <a:solidFill>
              <a:srgbClr val="00BF6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PDF shows details on </a:t>
            </a:r>
          </a:p>
          <a:p>
            <a:r>
              <a:rPr lang="en-AU" dirty="0"/>
              <a:t>each specific area so you can see which areas of your umpiring are strengths and which areas you can focus on next week</a:t>
            </a:r>
          </a:p>
        </p:txBody>
      </p:sp>
    </p:spTree>
    <p:extLst>
      <p:ext uri="{BB962C8B-B14F-4D97-AF65-F5344CB8AC3E}">
        <p14:creationId xmlns:p14="http://schemas.microsoft.com/office/powerpoint/2010/main" val="4263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8F01-F2DE-B6CD-CF3B-EA87DA4C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6EA4-1EC0-9156-7EBE-B5C2AE3EA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>
                <a:latin typeface="Abadi Extra Light" panose="020B0204020104020204" pitchFamily="34" charset="0"/>
              </a:rPr>
              <a:t>SportsGauge is a positive tool to help you develop your umpiring</a:t>
            </a:r>
          </a:p>
          <a:p>
            <a:r>
              <a:rPr lang="en-AU" dirty="0">
                <a:latin typeface="Abadi Extra Light" panose="020B0204020104020204" pitchFamily="34" charset="0"/>
              </a:rPr>
              <a:t>AFL Victoria will develop coaching resources around the competencies on the feedback forms</a:t>
            </a:r>
          </a:p>
          <a:p>
            <a:r>
              <a:rPr lang="en-AU" dirty="0">
                <a:latin typeface="Abadi Extra Light" panose="020B0204020104020204" pitchFamily="34" charset="0"/>
              </a:rPr>
              <a:t>Your feedback should prompt quality coaching conversations</a:t>
            </a:r>
          </a:p>
          <a:p>
            <a:r>
              <a:rPr lang="en-AU" dirty="0">
                <a:latin typeface="Abadi Extra Light" panose="020B0204020104020204" pitchFamily="34" charset="0"/>
              </a:rPr>
              <a:t>Variations in feedback from observer to observer are normal – this happens at every level (including the AFL)</a:t>
            </a:r>
          </a:p>
          <a:p>
            <a:r>
              <a:rPr lang="en-AU" dirty="0">
                <a:latin typeface="Abadi Extra Light" panose="020B0204020104020204" pitchFamily="34" charset="0"/>
              </a:rPr>
              <a:t>You will be able to easily access all feedback from the 2025 season – and hopefully see progression</a:t>
            </a:r>
          </a:p>
          <a:p>
            <a:r>
              <a:rPr lang="en-AU" dirty="0">
                <a:latin typeface="Abadi Extra Light" panose="020B0204020104020204" pitchFamily="34" charset="0"/>
              </a:rPr>
              <a:t>Your feedback on SportsGauge at the conclusion of the season is greatly appreciated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5DAE8-6D0B-88E4-18E3-5E3FEFFF4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30140" r="9919" b="28009"/>
          <a:stretch/>
        </p:blipFill>
        <p:spPr>
          <a:xfrm>
            <a:off x="9874250" y="5777904"/>
            <a:ext cx="1562100" cy="8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3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C1675-67B4-58FB-32DF-93445DD93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876E-0407-C302-1D7A-8AA973332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AU" b="1" dirty="0"/>
              <a:t>Welcome to SportsGauge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FC727-F54C-1210-10B7-AA80CEC4A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31511" r="10771" b="29903"/>
          <a:stretch/>
        </p:blipFill>
        <p:spPr>
          <a:xfrm>
            <a:off x="4409916" y="3562350"/>
            <a:ext cx="3372168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82E23-5480-EE27-C511-52AC9F652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3" t="33208" r="12408" b="1"/>
          <a:stretch/>
        </p:blipFill>
        <p:spPr>
          <a:xfrm>
            <a:off x="-1" y="0"/>
            <a:ext cx="12296637" cy="6946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95509F-DA97-A108-D031-0057048CF3DA}"/>
              </a:ext>
            </a:extLst>
          </p:cNvPr>
          <p:cNvSpPr/>
          <p:nvPr/>
        </p:nvSpPr>
        <p:spPr>
          <a:xfrm>
            <a:off x="0" y="3305563"/>
            <a:ext cx="12296636" cy="32476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r>
              <a:rPr lang="en-AU" sz="3200" b="1" dirty="0">
                <a:latin typeface="Abadi Extra Light" panose="020B0204020104020204" pitchFamily="34" charset="0"/>
              </a:rPr>
              <a:t>Have a great season ahead!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54C1C6-E4E3-C0C7-39D1-A463A9BA8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30140" r="9919" b="28009"/>
          <a:stretch/>
        </p:blipFill>
        <p:spPr>
          <a:xfrm>
            <a:off x="1524000" y="3677005"/>
            <a:ext cx="2925066" cy="1561745"/>
          </a:xfrm>
          <a:prstGeom prst="rect">
            <a:avLst/>
          </a:prstGeom>
        </p:spPr>
      </p:pic>
      <p:pic>
        <p:nvPicPr>
          <p:cNvPr id="1028" name="Picture 4" descr="AFL Victoria - Wikipedia">
            <a:extLst>
              <a:ext uri="{FF2B5EF4-FFF2-40B4-BE49-F238E27FC236}">
                <a16:creationId xmlns:a16="http://schemas.microsoft.com/office/drawing/2014/main" id="{E4FA5D33-1D9F-91BB-953B-157DA7477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276" y="3744426"/>
            <a:ext cx="1559084" cy="12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5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696049-178C-73C5-20FF-79C9B6DCC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49444"/>
          <a:stretch/>
        </p:blipFill>
        <p:spPr>
          <a:xfrm>
            <a:off x="8432800" y="0"/>
            <a:ext cx="3238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57D61-E093-B832-83A4-1E1D3917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481806"/>
            <a:ext cx="10515600" cy="1325563"/>
          </a:xfrm>
        </p:spPr>
        <p:txBody>
          <a:bodyPr/>
          <a:lstStyle/>
          <a:p>
            <a:r>
              <a:rPr lang="en-US" b="1" dirty="0">
                <a:ea typeface="ADLaM Display" panose="02010000000000000000" pitchFamily="2" charset="0"/>
                <a:cs typeface="ADLaM Display" panose="02010000000000000000" pitchFamily="2" charset="0"/>
              </a:rPr>
              <a:t>What is SportsGauge?</a:t>
            </a:r>
            <a:br>
              <a:rPr lang="en-US" dirty="0"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lang="en-AU" dirty="0"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A559A-34C5-B3A0-0B36-D26A513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807369"/>
            <a:ext cx="80010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SportsGauge is an online platform used by umpire coaches and observers to submit, manage, and communicate umpire feedback</a:t>
            </a:r>
          </a:p>
          <a:p>
            <a:pPr marL="0" indent="0">
              <a:buNone/>
            </a:pPr>
            <a:endParaRPr lang="en-US" dirty="0">
              <a:latin typeface="Abadi Extra Light" panose="020B02040201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Accessible on any device for umpire coaches and observers</a:t>
            </a:r>
          </a:p>
          <a:p>
            <a:pPr marL="0" indent="0">
              <a:buNone/>
            </a:pPr>
            <a:endParaRPr lang="en-US" dirty="0">
              <a:latin typeface="Abadi Extra Light" panose="020B02040201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Designed to provide clear, structured feedback in an efficient way to support umpire development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Feedback forms developed by State League and Community Umpire Coaches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59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09DB9D-C55F-D020-B5A4-B66A4EF87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t="17584" r="12568" b="17622"/>
          <a:stretch/>
        </p:blipFill>
        <p:spPr>
          <a:xfrm>
            <a:off x="1212850" y="221724"/>
            <a:ext cx="9766300" cy="641455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E10714-C303-AC53-A261-9DB90FC3B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30140" r="9919" b="28009"/>
          <a:stretch/>
        </p:blipFill>
        <p:spPr>
          <a:xfrm>
            <a:off x="10109200" y="496589"/>
            <a:ext cx="1562100" cy="8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6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8AE6-A661-B8DF-405C-018BD556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Receiving your Feedback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413FA-F55A-E571-7973-ABADEC79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00" y="1822152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AU" dirty="0">
                <a:latin typeface="Abadi Extra Light" panose="020B0204020104020204" pitchFamily="34" charset="0"/>
              </a:rPr>
              <a:t>Your feedback will come from the sender: </a:t>
            </a:r>
            <a:r>
              <a:rPr lang="en-AU" b="1" u="sng" dirty="0">
                <a:latin typeface="Abadi Extra Light" panose="020B0204020104020204" pitchFamily="34" charset="0"/>
              </a:rPr>
              <a:t>SportsGauge</a:t>
            </a:r>
          </a:p>
          <a:p>
            <a:r>
              <a:rPr lang="en-AU" dirty="0">
                <a:latin typeface="Abadi Extra Light" panose="020B0204020104020204" pitchFamily="34" charset="0"/>
              </a:rPr>
              <a:t>Subject line: </a:t>
            </a:r>
            <a:r>
              <a:rPr lang="en-US" b="0" i="0" dirty="0">
                <a:solidFill>
                  <a:srgbClr val="1F1F1F"/>
                </a:solidFill>
                <a:effectLst/>
                <a:latin typeface="Abadi Extra Light" panose="020B0204020104020204" pitchFamily="34" charset="0"/>
              </a:rPr>
              <a:t>Umpire feedback from match </a:t>
            </a:r>
            <a:r>
              <a:rPr lang="en-US" dirty="0">
                <a:solidFill>
                  <a:srgbClr val="1F1F1F"/>
                </a:solidFill>
                <a:latin typeface="Abadi Extra Light" panose="020B0204020104020204" pitchFamily="34" charset="0"/>
              </a:rPr>
              <a:t>Team 1 </a:t>
            </a:r>
            <a:r>
              <a:rPr lang="en-US" b="0" i="0" dirty="0">
                <a:solidFill>
                  <a:srgbClr val="1F1F1F"/>
                </a:solidFill>
                <a:effectLst/>
                <a:latin typeface="Abadi Extra Light" panose="020B0204020104020204" pitchFamily="34" charset="0"/>
              </a:rPr>
              <a:t>vs Team 2</a:t>
            </a:r>
          </a:p>
          <a:p>
            <a:endParaRPr lang="en-US" dirty="0">
              <a:solidFill>
                <a:srgbClr val="1F1F1F"/>
              </a:solidFill>
              <a:latin typeface="Google Sans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Google Sans"/>
              </a:rPr>
              <a:t>If you haven’t received your feedback, check Junk/Spam/Other folders 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Google Sans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F62"/>
                </a:solidFill>
                <a:latin typeface="Google Sans"/>
              </a:rPr>
              <a:t>IMPORTANT: “Mark as Safe” and/or “Trust Sender” so future emails go straight to your inbox </a:t>
            </a:r>
            <a:endParaRPr lang="en-AU" b="1" dirty="0">
              <a:solidFill>
                <a:srgbClr val="00BF62"/>
              </a:solidFill>
            </a:endParaRPr>
          </a:p>
        </p:txBody>
      </p:sp>
      <p:pic>
        <p:nvPicPr>
          <p:cNvPr id="5122" name="Picture 2" descr="682,731 Alert Symbol Images, Stock Photos, 3D objects ...">
            <a:extLst>
              <a:ext uri="{FF2B5EF4-FFF2-40B4-BE49-F238E27FC236}">
                <a16:creationId xmlns:a16="http://schemas.microsoft.com/office/drawing/2014/main" id="{728CE5F3-544C-7445-9C0D-340D5247A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b="13333"/>
          <a:stretch/>
        </p:blipFill>
        <p:spPr bwMode="auto">
          <a:xfrm>
            <a:off x="133350" y="4813300"/>
            <a:ext cx="806450" cy="7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47E17C-884C-C027-47D9-C616F50CE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30140" r="9919" b="28009"/>
          <a:stretch/>
        </p:blipFill>
        <p:spPr>
          <a:xfrm>
            <a:off x="10109200" y="496589"/>
            <a:ext cx="1562100" cy="8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07D4-A7A1-E55E-267C-1B6BE465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Feedback Forms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B2B4E8-DAC0-FD39-5BEB-90A95FD5E346}"/>
              </a:ext>
            </a:extLst>
          </p:cNvPr>
          <p:cNvSpPr/>
          <p:nvPr/>
        </p:nvSpPr>
        <p:spPr>
          <a:xfrm>
            <a:off x="469900" y="2198688"/>
            <a:ext cx="2222500" cy="1325563"/>
          </a:xfrm>
          <a:prstGeom prst="roundRect">
            <a:avLst/>
          </a:prstGeom>
          <a:solidFill>
            <a:srgbClr val="00BF62"/>
          </a:solidFill>
          <a:ln>
            <a:solidFill>
              <a:srgbClr val="00BF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300" dirty="0">
                <a:latin typeface="Segoe UI Variable Small Semibol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Senior Field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554A96-E6A4-0DF5-72DA-9F48CB54B5B6}"/>
              </a:ext>
            </a:extLst>
          </p:cNvPr>
          <p:cNvSpPr/>
          <p:nvPr/>
        </p:nvSpPr>
        <p:spPr>
          <a:xfrm>
            <a:off x="2806700" y="2198688"/>
            <a:ext cx="2222500" cy="1325563"/>
          </a:xfrm>
          <a:prstGeom prst="roundRect">
            <a:avLst/>
          </a:prstGeom>
          <a:solidFill>
            <a:srgbClr val="00BF62"/>
          </a:solidFill>
          <a:ln>
            <a:solidFill>
              <a:srgbClr val="00BF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300" dirty="0">
                <a:latin typeface="Segoe UI Variable Small Semibol" pitchFamily="2" charset="0"/>
              </a:rPr>
              <a:t>Senior Boundary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CC8AF5-9CB4-F391-6812-7B51B6B6E266}"/>
              </a:ext>
            </a:extLst>
          </p:cNvPr>
          <p:cNvSpPr/>
          <p:nvPr/>
        </p:nvSpPr>
        <p:spPr>
          <a:xfrm>
            <a:off x="5143500" y="2198688"/>
            <a:ext cx="2222500" cy="1325563"/>
          </a:xfrm>
          <a:prstGeom prst="roundRect">
            <a:avLst/>
          </a:prstGeom>
          <a:solidFill>
            <a:srgbClr val="00BF62"/>
          </a:solidFill>
          <a:ln>
            <a:solidFill>
              <a:srgbClr val="00BF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300" dirty="0">
                <a:latin typeface="Segoe UI Variable Small Semibol" pitchFamily="2" charset="0"/>
              </a:rPr>
              <a:t>Senior Goal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8EAF4E-9736-325F-4697-49D76F926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30140" r="9919" b="28009"/>
          <a:stretch/>
        </p:blipFill>
        <p:spPr>
          <a:xfrm>
            <a:off x="9512300" y="616545"/>
            <a:ext cx="1562100" cy="8340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2865-F546-8E4F-895B-62F45B18165A}"/>
              </a:ext>
            </a:extLst>
          </p:cNvPr>
          <p:cNvSpPr txBox="1"/>
          <p:nvPr/>
        </p:nvSpPr>
        <p:spPr>
          <a:xfrm>
            <a:off x="7795582" y="2231072"/>
            <a:ext cx="35549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Abadi Extra Light" panose="020B0204020104020204" pitchFamily="34" charset="0"/>
              </a:rPr>
              <a:t>In-depth feedback and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Abadi Extra Light" panose="020B0204020104020204" pitchFamily="34" charset="0"/>
              </a:rPr>
              <a:t>Assists with pathway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Abadi Extra Light" panose="020B0204020104020204" pitchFamily="34" charset="0"/>
              </a:rPr>
              <a:t>Finite skill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Abadi Extra Light" panose="020B0204020104020204" pitchFamily="34" charset="0"/>
              </a:rPr>
              <a:t>Assists with finals selections</a:t>
            </a:r>
          </a:p>
          <a:p>
            <a:endParaRPr lang="en-AU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2B5F0E-D022-ADD5-D22F-F15F64336564}"/>
              </a:ext>
            </a:extLst>
          </p:cNvPr>
          <p:cNvSpPr/>
          <p:nvPr/>
        </p:nvSpPr>
        <p:spPr>
          <a:xfrm>
            <a:off x="469900" y="4306888"/>
            <a:ext cx="2222500" cy="1325563"/>
          </a:xfrm>
          <a:prstGeom prst="roundRect">
            <a:avLst/>
          </a:prstGeom>
          <a:solidFill>
            <a:srgbClr val="00BF62"/>
          </a:solidFill>
          <a:ln>
            <a:solidFill>
              <a:srgbClr val="00BF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300" dirty="0">
                <a:latin typeface="Segoe UI Variable Small Semibol" pitchFamily="2" charset="0"/>
              </a:rPr>
              <a:t>Development Field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EEE90B-82B2-875C-44A1-CFCE2EBAEE09}"/>
              </a:ext>
            </a:extLst>
          </p:cNvPr>
          <p:cNvSpPr/>
          <p:nvPr/>
        </p:nvSpPr>
        <p:spPr>
          <a:xfrm>
            <a:off x="2806700" y="4306888"/>
            <a:ext cx="2222500" cy="1325563"/>
          </a:xfrm>
          <a:prstGeom prst="roundRect">
            <a:avLst/>
          </a:prstGeom>
          <a:solidFill>
            <a:srgbClr val="00BF62"/>
          </a:solidFill>
          <a:ln>
            <a:solidFill>
              <a:srgbClr val="00BF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300" dirty="0">
                <a:latin typeface="Segoe UI Variable Small Semibol" pitchFamily="2" charset="0"/>
              </a:rPr>
              <a:t>Development Boundary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58FA96-B7EA-9297-CDE5-A3BCF44FCD63}"/>
              </a:ext>
            </a:extLst>
          </p:cNvPr>
          <p:cNvSpPr/>
          <p:nvPr/>
        </p:nvSpPr>
        <p:spPr>
          <a:xfrm>
            <a:off x="5143500" y="4306888"/>
            <a:ext cx="2222500" cy="1325563"/>
          </a:xfrm>
          <a:prstGeom prst="roundRect">
            <a:avLst/>
          </a:prstGeom>
          <a:solidFill>
            <a:srgbClr val="00BF62"/>
          </a:solidFill>
          <a:ln>
            <a:solidFill>
              <a:srgbClr val="00BF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300" dirty="0">
                <a:latin typeface="Segoe UI Variable Small Semibol" pitchFamily="2" charset="0"/>
              </a:rPr>
              <a:t>Development Goal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D9A8EF-403D-A308-4C70-E5995F832E0E}"/>
              </a:ext>
            </a:extLst>
          </p:cNvPr>
          <p:cNvSpPr txBox="1"/>
          <p:nvPr/>
        </p:nvSpPr>
        <p:spPr>
          <a:xfrm>
            <a:off x="7795582" y="4306888"/>
            <a:ext cx="38348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Abadi Extra Light" panose="020B0204020104020204" pitchFamily="34" charset="0"/>
              </a:rPr>
              <a:t>Targeted to early-stage umpires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Abadi Extra Light" panose="020B0204020104020204" pitchFamily="34" charset="0"/>
              </a:rPr>
              <a:t>Fundamental skill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Abadi Extra Light" panose="020B0204020104020204" pitchFamily="34" charset="0"/>
              </a:rPr>
              <a:t>Shorter, more generalised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Abadi Extra Light" panose="020B0204020104020204" pitchFamily="34" charset="0"/>
              </a:rPr>
              <a:t>Focused on encouragement and fun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83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59B7-C036-D4C4-2395-5E23D967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Assessment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BCF04-2095-3299-BAD4-9FF5FE306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55900" cy="4351338"/>
          </a:xfrm>
          <a:ln w="38100">
            <a:solidFill>
              <a:srgbClr val="00BF62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AU" b="1" dirty="0"/>
          </a:p>
          <a:p>
            <a:pPr marL="0" indent="0" algn="ctr">
              <a:buNone/>
            </a:pPr>
            <a:r>
              <a:rPr lang="en-AU" b="1" dirty="0"/>
              <a:t>FIELD</a:t>
            </a:r>
          </a:p>
          <a:p>
            <a:pPr marL="0" indent="0" algn="ctr">
              <a:buNone/>
            </a:pPr>
            <a:endParaRPr lang="en-AU" b="1" dirty="0"/>
          </a:p>
          <a:p>
            <a:pPr marL="0" indent="0" algn="ctr">
              <a:buNone/>
            </a:pPr>
            <a:r>
              <a:rPr lang="en-AU" dirty="0"/>
              <a:t>Decision Making</a:t>
            </a:r>
          </a:p>
          <a:p>
            <a:pPr marL="0" indent="0" algn="ctr">
              <a:buNone/>
            </a:pPr>
            <a:r>
              <a:rPr lang="en-AU" dirty="0"/>
              <a:t>Game Skills</a:t>
            </a:r>
          </a:p>
          <a:p>
            <a:pPr marL="0" indent="0" algn="ctr">
              <a:buNone/>
            </a:pPr>
            <a:r>
              <a:rPr lang="en-AU" dirty="0"/>
              <a:t>Management</a:t>
            </a:r>
          </a:p>
          <a:p>
            <a:pPr marL="0" indent="0" algn="ctr">
              <a:buNone/>
            </a:pPr>
            <a:r>
              <a:rPr lang="en-AU" dirty="0"/>
              <a:t>Positioning</a:t>
            </a:r>
          </a:p>
          <a:p>
            <a:pPr marL="0" indent="0" algn="ctr">
              <a:buNone/>
            </a:pPr>
            <a:r>
              <a:rPr lang="en-AU" dirty="0"/>
              <a:t>Values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87E693-6921-EC63-218F-76258CE9CF67}"/>
              </a:ext>
            </a:extLst>
          </p:cNvPr>
          <p:cNvSpPr txBox="1">
            <a:spLocks/>
          </p:cNvSpPr>
          <p:nvPr/>
        </p:nvSpPr>
        <p:spPr>
          <a:xfrm>
            <a:off x="4718050" y="1825625"/>
            <a:ext cx="2755900" cy="4351338"/>
          </a:xfrm>
          <a:prstGeom prst="rect">
            <a:avLst/>
          </a:prstGeom>
          <a:ln w="38100">
            <a:solidFill>
              <a:srgbClr val="00BF6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AU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b="1" dirty="0"/>
              <a:t>BOUNDARY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AU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Decision Making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Positioning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Anticipation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Skills (Throws)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Teamwork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Values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595C98-1CC3-2081-F6C6-281E5D7E9122}"/>
              </a:ext>
            </a:extLst>
          </p:cNvPr>
          <p:cNvSpPr txBox="1">
            <a:spLocks/>
          </p:cNvSpPr>
          <p:nvPr/>
        </p:nvSpPr>
        <p:spPr>
          <a:xfrm>
            <a:off x="8597900" y="1825625"/>
            <a:ext cx="2755900" cy="4351338"/>
          </a:xfrm>
          <a:prstGeom prst="rect">
            <a:avLst/>
          </a:prstGeom>
          <a:ln w="38100">
            <a:solidFill>
              <a:srgbClr val="00BF6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AU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b="1" dirty="0"/>
              <a:t>GOAL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AU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Decision Making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Positioning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Teamwork &amp; Communication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General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Values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44D153-1305-9569-0EAC-7D0EC44C9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30140" r="9919" b="28009"/>
          <a:stretch/>
        </p:blipFill>
        <p:spPr>
          <a:xfrm>
            <a:off x="9512300" y="616545"/>
            <a:ext cx="1562100" cy="8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9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9575-8E7E-84CE-E931-ED0EF968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What ratings will I receive?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B2D35-4818-1B57-83A0-705E57E44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dirty="0"/>
              <a:t>Performing Well</a:t>
            </a:r>
          </a:p>
          <a:p>
            <a:pPr marL="0" indent="0">
              <a:buNone/>
            </a:pPr>
            <a:r>
              <a:rPr lang="en-AU" dirty="0"/>
              <a:t>Umpire is executing this part of their umpiring to a consistently high standard, and there are no obvious areas for further coaching.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On Target</a:t>
            </a:r>
          </a:p>
          <a:p>
            <a:pPr marL="0" indent="0">
              <a:buNone/>
            </a:pPr>
            <a:r>
              <a:rPr lang="en-AU" dirty="0"/>
              <a:t>Umpire is meeting the expected community-level standard in this part of their umpiring. Some variability in execution exists.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Let’s work on this together</a:t>
            </a:r>
          </a:p>
          <a:p>
            <a:pPr marL="0" indent="0">
              <a:buNone/>
            </a:pPr>
            <a:r>
              <a:rPr lang="en-AU" dirty="0"/>
              <a:t>Umpire should aim to develop this part of their umpiring in conjunction with their coach or mentors.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C45F03-F85B-5305-A42E-680ACD7A9C57}"/>
              </a:ext>
            </a:extLst>
          </p:cNvPr>
          <p:cNvSpPr/>
          <p:nvPr/>
        </p:nvSpPr>
        <p:spPr>
          <a:xfrm>
            <a:off x="673100" y="3111500"/>
            <a:ext cx="10845800" cy="1498600"/>
          </a:xfrm>
          <a:prstGeom prst="rect">
            <a:avLst/>
          </a:prstGeom>
          <a:noFill/>
          <a:ln w="38100">
            <a:solidFill>
              <a:srgbClr val="00BF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DA418E-B11D-857A-6B9C-0376EA06B3D6}"/>
              </a:ext>
            </a:extLst>
          </p:cNvPr>
          <p:cNvCxnSpPr>
            <a:cxnSpLocks/>
          </p:cNvCxnSpPr>
          <p:nvPr/>
        </p:nvCxnSpPr>
        <p:spPr>
          <a:xfrm>
            <a:off x="10985500" y="1219200"/>
            <a:ext cx="0" cy="1714500"/>
          </a:xfrm>
          <a:prstGeom prst="straightConnector1">
            <a:avLst/>
          </a:prstGeom>
          <a:ln w="76200">
            <a:solidFill>
              <a:srgbClr val="00B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89CAEA-1474-34EF-F4C6-966880D1A940}"/>
              </a:ext>
            </a:extLst>
          </p:cNvPr>
          <p:cNvSpPr txBox="1"/>
          <p:nvPr/>
        </p:nvSpPr>
        <p:spPr>
          <a:xfrm>
            <a:off x="9296400" y="186333"/>
            <a:ext cx="289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“On Target” is a good outcome and should be the most common / expected.</a:t>
            </a:r>
          </a:p>
        </p:txBody>
      </p:sp>
      <p:pic>
        <p:nvPicPr>
          <p:cNvPr id="2050" name="Picture 2" descr="Thumbs up - Free signs icons">
            <a:extLst>
              <a:ext uri="{FF2B5EF4-FFF2-40B4-BE49-F238E27FC236}">
                <a16:creationId xmlns:a16="http://schemas.microsoft.com/office/drawing/2014/main" id="{CA5486D5-8ECB-62D9-F644-05D1077D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00049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0DB781-28F4-9108-7F8F-3E81B455E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30140" r="9919" b="28009"/>
          <a:stretch/>
        </p:blipFill>
        <p:spPr>
          <a:xfrm>
            <a:off x="9874250" y="5777904"/>
            <a:ext cx="1562100" cy="8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0827-4BA6-E037-B980-5086D10E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Feedback Email – Example (Senior Field)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3B03F-B8B4-0835-ACEB-702A11F4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363" y="1994968"/>
            <a:ext cx="7335274" cy="3724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8C0FA8-ADF8-E2F3-9150-56DF4F0A6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30140" r="9919" b="28009"/>
          <a:stretch/>
        </p:blipFill>
        <p:spPr>
          <a:xfrm>
            <a:off x="9874250" y="5777904"/>
            <a:ext cx="1562100" cy="8340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6E97D1-9095-ED62-6791-616D1A5A6F6D}"/>
              </a:ext>
            </a:extLst>
          </p:cNvPr>
          <p:cNvSpPr/>
          <p:nvPr/>
        </p:nvSpPr>
        <p:spPr>
          <a:xfrm>
            <a:off x="2778892" y="4207806"/>
            <a:ext cx="3708400" cy="7493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8E8AD-1103-6109-E181-6C1FECFAB997}"/>
              </a:ext>
            </a:extLst>
          </p:cNvPr>
          <p:cNvSpPr txBox="1"/>
          <p:nvPr/>
        </p:nvSpPr>
        <p:spPr>
          <a:xfrm>
            <a:off x="127000" y="3549630"/>
            <a:ext cx="2113271" cy="369332"/>
          </a:xfrm>
          <a:prstGeom prst="rect">
            <a:avLst/>
          </a:prstGeom>
          <a:noFill/>
          <a:ln>
            <a:solidFill>
              <a:srgbClr val="00BF62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/>
              <a:t>Details of your game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74CCDA-8A8B-C1C1-473D-6E5671CBDC04}"/>
              </a:ext>
            </a:extLst>
          </p:cNvPr>
          <p:cNvCxnSpPr/>
          <p:nvPr/>
        </p:nvCxnSpPr>
        <p:spPr>
          <a:xfrm>
            <a:off x="990600" y="3918962"/>
            <a:ext cx="1600200" cy="576838"/>
          </a:xfrm>
          <a:prstGeom prst="straightConnector1">
            <a:avLst/>
          </a:prstGeom>
          <a:ln w="28575">
            <a:solidFill>
              <a:srgbClr val="00B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327A5C8-FB24-3E52-BBCF-8827D9975699}"/>
              </a:ext>
            </a:extLst>
          </p:cNvPr>
          <p:cNvSpPr/>
          <p:nvPr/>
        </p:nvSpPr>
        <p:spPr>
          <a:xfrm>
            <a:off x="5537200" y="5067575"/>
            <a:ext cx="1346200" cy="30400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381293-F685-766F-38EC-DFC7F3CA1B6F}"/>
              </a:ext>
            </a:extLst>
          </p:cNvPr>
          <p:cNvCxnSpPr>
            <a:cxnSpLocks/>
          </p:cNvCxnSpPr>
          <p:nvPr/>
        </p:nvCxnSpPr>
        <p:spPr>
          <a:xfrm flipH="1" flipV="1">
            <a:off x="6243254" y="5393531"/>
            <a:ext cx="957646" cy="630512"/>
          </a:xfrm>
          <a:prstGeom prst="straightConnector1">
            <a:avLst/>
          </a:prstGeom>
          <a:ln w="28575">
            <a:solidFill>
              <a:srgbClr val="00B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5C9555B-0B9B-7C80-446C-43273C2ED780}"/>
              </a:ext>
            </a:extLst>
          </p:cNvPr>
          <p:cNvSpPr txBox="1"/>
          <p:nvPr/>
        </p:nvSpPr>
        <p:spPr>
          <a:xfrm>
            <a:off x="7162800" y="6045993"/>
            <a:ext cx="2292935" cy="369332"/>
          </a:xfrm>
          <a:prstGeom prst="rect">
            <a:avLst/>
          </a:prstGeom>
          <a:noFill/>
          <a:ln>
            <a:solidFill>
              <a:srgbClr val="00BF62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/>
              <a:t>Coach/Observer name</a:t>
            </a:r>
          </a:p>
        </p:txBody>
      </p:sp>
    </p:spTree>
    <p:extLst>
      <p:ext uri="{BB962C8B-B14F-4D97-AF65-F5344CB8AC3E}">
        <p14:creationId xmlns:p14="http://schemas.microsoft.com/office/powerpoint/2010/main" val="88199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009A7B-DA8D-7077-7E61-BB1C97F6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05" y="280548"/>
            <a:ext cx="7087589" cy="6296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8B557-7E32-C98C-A57D-E0423C36F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30140" r="9919" b="28009"/>
          <a:stretch/>
        </p:blipFill>
        <p:spPr>
          <a:xfrm>
            <a:off x="9874250" y="5777904"/>
            <a:ext cx="1562100" cy="8340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A77242-19A1-7713-27FD-4DEF2B5E2B8A}"/>
              </a:ext>
            </a:extLst>
          </p:cNvPr>
          <p:cNvSpPr/>
          <p:nvPr/>
        </p:nvSpPr>
        <p:spPr>
          <a:xfrm>
            <a:off x="4533900" y="927374"/>
            <a:ext cx="1066800" cy="3172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AF80D4-95D5-8FCE-9D4A-8384F4B51FF5}"/>
              </a:ext>
            </a:extLst>
          </p:cNvPr>
          <p:cNvCxnSpPr>
            <a:cxnSpLocks/>
          </p:cNvCxnSpPr>
          <p:nvPr/>
        </p:nvCxnSpPr>
        <p:spPr>
          <a:xfrm flipH="1">
            <a:off x="5715000" y="927374"/>
            <a:ext cx="1211646" cy="158589"/>
          </a:xfrm>
          <a:prstGeom prst="straightConnector1">
            <a:avLst/>
          </a:prstGeom>
          <a:ln w="28575">
            <a:solidFill>
              <a:srgbClr val="00B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5DED5C-32FD-C330-D8E9-A3DBE07918CE}"/>
              </a:ext>
            </a:extLst>
          </p:cNvPr>
          <p:cNvSpPr txBox="1"/>
          <p:nvPr/>
        </p:nvSpPr>
        <p:spPr>
          <a:xfrm>
            <a:off x="6926646" y="558042"/>
            <a:ext cx="4018344" cy="646331"/>
          </a:xfrm>
          <a:prstGeom prst="rect">
            <a:avLst/>
          </a:prstGeom>
          <a:noFill/>
          <a:ln>
            <a:solidFill>
              <a:srgbClr val="00BF62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/>
              <a:t>Rating, calculated by total inputs related </a:t>
            </a:r>
          </a:p>
          <a:p>
            <a:r>
              <a:rPr lang="en-AU" dirty="0"/>
              <a:t>to this competency area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483CB-508D-9CAA-CEBE-A6D14B6D785D}"/>
              </a:ext>
            </a:extLst>
          </p:cNvPr>
          <p:cNvSpPr/>
          <p:nvPr/>
        </p:nvSpPr>
        <p:spPr>
          <a:xfrm>
            <a:off x="2743200" y="4673874"/>
            <a:ext cx="6781800" cy="177772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054C40-6564-B183-B42F-EA334788008C}"/>
              </a:ext>
            </a:extLst>
          </p:cNvPr>
          <p:cNvCxnSpPr>
            <a:cxnSpLocks/>
          </p:cNvCxnSpPr>
          <p:nvPr/>
        </p:nvCxnSpPr>
        <p:spPr>
          <a:xfrm>
            <a:off x="1760858" y="5207000"/>
            <a:ext cx="886844" cy="355737"/>
          </a:xfrm>
          <a:prstGeom prst="straightConnector1">
            <a:avLst/>
          </a:prstGeom>
          <a:ln w="28575">
            <a:solidFill>
              <a:srgbClr val="00B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136CED-ADA7-DFAE-FEB0-D1E92D9FC7AA}"/>
              </a:ext>
            </a:extLst>
          </p:cNvPr>
          <p:cNvSpPr txBox="1"/>
          <p:nvPr/>
        </p:nvSpPr>
        <p:spPr>
          <a:xfrm>
            <a:off x="63500" y="4837668"/>
            <a:ext cx="2083712" cy="369332"/>
          </a:xfrm>
          <a:prstGeom prst="rect">
            <a:avLst/>
          </a:prstGeom>
          <a:noFill/>
          <a:ln>
            <a:solidFill>
              <a:srgbClr val="00BF62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/>
              <a:t>Observer comments</a:t>
            </a:r>
          </a:p>
        </p:txBody>
      </p:sp>
    </p:spTree>
    <p:extLst>
      <p:ext uri="{BB962C8B-B14F-4D97-AF65-F5344CB8AC3E}">
        <p14:creationId xmlns:p14="http://schemas.microsoft.com/office/powerpoint/2010/main" val="342762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472</Words>
  <Application>Microsoft Office PowerPoint</Application>
  <PresentationFormat>Widescreen</PresentationFormat>
  <Paragraphs>103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Abadi Extra Light</vt:lpstr>
      <vt:lpstr>ADLaM Display</vt:lpstr>
      <vt:lpstr>Arial</vt:lpstr>
      <vt:lpstr>Calibri</vt:lpstr>
      <vt:lpstr>Calibri Light</vt:lpstr>
      <vt:lpstr>Google Sans</vt:lpstr>
      <vt:lpstr>Segoe UI Variable Small Semibol</vt:lpstr>
      <vt:lpstr>Office Theme</vt:lpstr>
      <vt:lpstr>Welcome to SportsGauge</vt:lpstr>
      <vt:lpstr>What is SportsGauge? </vt:lpstr>
      <vt:lpstr>PowerPoint Presentation</vt:lpstr>
      <vt:lpstr>Receiving your Feedback Email</vt:lpstr>
      <vt:lpstr>Feedback Forms</vt:lpstr>
      <vt:lpstr>Assessment Areas</vt:lpstr>
      <vt:lpstr>What ratings will I receive?</vt:lpstr>
      <vt:lpstr>Feedback Email – Example (Senior Field)</vt:lpstr>
      <vt:lpstr>PowerPoint Presentation</vt:lpstr>
      <vt:lpstr>PowerPoint Presentation</vt:lpstr>
      <vt:lpstr>PowerPoint Presentation</vt:lpstr>
      <vt:lpstr>PDF Attachment – Example (Positioning)</vt:lpstr>
      <vt:lpstr>Key Points</vt:lpstr>
      <vt:lpstr>Welcome to SportsGauge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Billy Mitchell</dc:creator>
  <cp:lastModifiedBy>Harley Darmanin</cp:lastModifiedBy>
  <cp:revision>1</cp:revision>
  <dcterms:created xsi:type="dcterms:W3CDTF">2025-03-25T14:10:41Z</dcterms:created>
  <dcterms:modified xsi:type="dcterms:W3CDTF">2025-03-30T22:01:24Z</dcterms:modified>
</cp:coreProperties>
</file>